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8" r:id="rId1"/>
  </p:sldMasterIdLst>
  <p:notesMasterIdLst>
    <p:notesMasterId r:id="rId13"/>
  </p:notesMasterIdLst>
  <p:handoutMasterIdLst>
    <p:handoutMasterId r:id="rId14"/>
  </p:handoutMasterIdLst>
  <p:sldIdLst>
    <p:sldId id="499" r:id="rId2"/>
    <p:sldId id="492" r:id="rId3"/>
    <p:sldId id="513" r:id="rId4"/>
    <p:sldId id="515" r:id="rId5"/>
    <p:sldId id="516" r:id="rId6"/>
    <p:sldId id="517" r:id="rId7"/>
    <p:sldId id="518" r:id="rId8"/>
    <p:sldId id="519" r:id="rId9"/>
    <p:sldId id="514" r:id="rId10"/>
    <p:sldId id="510" r:id="rId11"/>
    <p:sldId id="486" r:id="rId12"/>
  </p:sldIdLst>
  <p:sldSz cx="13430250" cy="7561263"/>
  <p:notesSz cx="6805613" cy="9944100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3291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6579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5987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1316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66451" algn="l" defTabSz="906579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19740" algn="l" defTabSz="906579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73031" algn="l" defTabSz="906579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26321" algn="l" defTabSz="906579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85">
          <p15:clr>
            <a:srgbClr val="A4A3A4"/>
          </p15:clr>
        </p15:guide>
        <p15:guide id="2" orient="horz" pos="4348">
          <p15:clr>
            <a:srgbClr val="A4A3A4"/>
          </p15:clr>
        </p15:guide>
        <p15:guide id="3" orient="horz" pos="795">
          <p15:clr>
            <a:srgbClr val="A4A3A4"/>
          </p15:clr>
        </p15:guide>
        <p15:guide id="4" pos="329">
          <p15:clr>
            <a:srgbClr val="A4A3A4"/>
          </p15:clr>
        </p15:guide>
        <p15:guide id="5" orient="horz" pos="312">
          <p15:clr>
            <a:srgbClr val="A4A3A4"/>
          </p15:clr>
        </p15:guide>
        <p15:guide id="6" orient="horz" pos="701">
          <p15:clr>
            <a:srgbClr val="A4A3A4"/>
          </p15:clr>
        </p15:guide>
        <p15:guide id="7" orient="horz" pos="2524">
          <p15:clr>
            <a:srgbClr val="A4A3A4"/>
          </p15:clr>
        </p15:guide>
        <p15:guide id="8" orient="horz" pos="2256">
          <p15:clr>
            <a:srgbClr val="A4A3A4"/>
          </p15:clr>
        </p15:guide>
        <p15:guide id="9" pos="424">
          <p15:clr>
            <a:srgbClr val="A4A3A4"/>
          </p15:clr>
        </p15:guide>
        <p15:guide id="10" pos="8129">
          <p15:clr>
            <a:srgbClr val="A4A3A4"/>
          </p15:clr>
        </p15:guide>
        <p15:guide id="11" pos="334">
          <p15:clr>
            <a:srgbClr val="A4A3A4"/>
          </p15:clr>
        </p15:guide>
        <p15:guide id="12" orient="horz" pos="2660">
          <p15:clr>
            <a:srgbClr val="A4A3A4"/>
          </p15:clr>
        </p15:guide>
        <p15:guide id="13" orient="horz" pos="2252">
          <p15:clr>
            <a:srgbClr val="A4A3A4"/>
          </p15:clr>
        </p15:guide>
        <p15:guide id="14" pos="333">
          <p15:clr>
            <a:srgbClr val="A4A3A4"/>
          </p15:clr>
        </p15:guide>
        <p15:guide id="15" pos="62">
          <p15:clr>
            <a:srgbClr val="A4A3A4"/>
          </p15:clr>
        </p15:guide>
        <p15:guide id="16" orient="horz" pos="3974">
          <p15:clr>
            <a:srgbClr val="A4A3A4"/>
          </p15:clr>
        </p15:guide>
        <p15:guide id="17" orient="horz" pos="2378">
          <p15:clr>
            <a:srgbClr val="A4A3A4"/>
          </p15:clr>
        </p15:guide>
        <p15:guide id="18" orient="horz" pos="4762">
          <p15:clr>
            <a:srgbClr val="A4A3A4"/>
          </p15:clr>
        </p15:guide>
        <p15:guide id="19" orient="horz" pos="22">
          <p15:clr>
            <a:srgbClr val="A4A3A4"/>
          </p15:clr>
        </p15:guide>
        <p15:guide id="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207" userDrawn="1">
          <p15:clr>
            <a:srgbClr val="A4A3A4"/>
          </p15:clr>
        </p15:guide>
        <p15:guide id="4" pos="2217" userDrawn="1">
          <p15:clr>
            <a:srgbClr val="A4A3A4"/>
          </p15:clr>
        </p15:guide>
        <p15:guide id="5" orient="horz" pos="2798" userDrawn="1">
          <p15:clr>
            <a:srgbClr val="A4A3A4"/>
          </p15:clr>
        </p15:guide>
        <p15:guide id="6" orient="horz" pos="3132" userDrawn="1">
          <p15:clr>
            <a:srgbClr val="A4A3A4"/>
          </p15:clr>
        </p15:guide>
        <p15:guide id="7" pos="2071" userDrawn="1">
          <p15:clr>
            <a:srgbClr val="A4A3A4"/>
          </p15:clr>
        </p15:guide>
        <p15:guide id="8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F7F"/>
    <a:srgbClr val="FFFFFF"/>
    <a:srgbClr val="002D7E"/>
    <a:srgbClr val="DDDDDD"/>
    <a:srgbClr val="A48A77"/>
    <a:srgbClr val="FFDCCC"/>
    <a:srgbClr val="001336"/>
    <a:srgbClr val="0085AD"/>
    <a:srgbClr val="98B3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7" autoAdjust="0"/>
    <p:restoredTop sz="94249" autoAdjust="0"/>
  </p:normalViewPr>
  <p:slideViewPr>
    <p:cSldViewPr showGuides="1">
      <p:cViewPr varScale="1">
        <p:scale>
          <a:sx n="65" d="100"/>
          <a:sy n="65" d="100"/>
        </p:scale>
        <p:origin x="828" y="78"/>
      </p:cViewPr>
      <p:guideLst>
        <p:guide orient="horz" pos="4685"/>
        <p:guide orient="horz" pos="4348"/>
        <p:guide orient="horz" pos="795"/>
        <p:guide pos="329"/>
        <p:guide orient="horz" pos="312"/>
        <p:guide orient="horz" pos="701"/>
        <p:guide orient="horz" pos="2524"/>
        <p:guide orient="horz" pos="2256"/>
        <p:guide pos="424"/>
        <p:guide pos="8129"/>
        <p:guide pos="334"/>
        <p:guide orient="horz" pos="2660"/>
        <p:guide orient="horz" pos="2252"/>
        <p:guide pos="333"/>
        <p:guide pos="62"/>
        <p:guide orient="horz" pos="3974"/>
        <p:guide orient="horz" pos="2378"/>
        <p:guide orient="horz" pos="4762"/>
        <p:guide orient="horz" pos="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976" y="72"/>
      </p:cViewPr>
      <p:guideLst>
        <p:guide orient="horz" pos="2865"/>
        <p:guide pos="2142"/>
        <p:guide orient="horz" pos="3207"/>
        <p:guide pos="2217"/>
        <p:guide orient="horz" pos="2798"/>
        <p:guide orient="horz" pos="3132"/>
        <p:guide pos="207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0" y="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7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0" y="944517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5176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7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74"/>
            <a:ext cx="294909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37" rIns="95675" bIns="478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7854" indent="-17628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5705" indent="-17628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3560" indent="-17628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1414" indent="-17628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66451" algn="l" defTabSz="906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740" algn="l" defTabSz="906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3031" algn="l" defTabSz="906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6321" algn="l" defTabSz="906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938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836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984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GB" sz="1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000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77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710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347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15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714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96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54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 customisable">
    <p:bg bwMode="gray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jrico\Documents\temp\Juan\E\7\jpg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9"/>
            <a:ext cx="13462724" cy="75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 userDrawn="1"/>
        </p:nvSpPr>
        <p:spPr bwMode="gray">
          <a:xfrm>
            <a:off x="0" y="3996803"/>
            <a:ext cx="13430250" cy="35644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8" tIns="50379" rIns="100758" bIns="50379" anchor="ctr"/>
          <a:lstStyle/>
          <a:p>
            <a:endParaRPr lang="de-DE" sz="1500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5981" y="3976699"/>
            <a:ext cx="13430250" cy="68355"/>
            <a:chOff x="3" y="119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9" y="119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500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640682" y="4568196"/>
            <a:ext cx="6643902" cy="960538"/>
          </a:xfrm>
        </p:spPr>
        <p:txBody>
          <a:bodyPr anchor="b" anchorCtr="0"/>
          <a:lstStyle>
            <a:lvl1pPr>
              <a:lnSpc>
                <a:spcPct val="105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640682" y="5598706"/>
            <a:ext cx="6643902" cy="74810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de-DE" noProof="0"/>
              <a:t>Haga clic para modificar el estilo de subtítulo del patrón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3640682" y="6545156"/>
            <a:ext cx="6643902" cy="8732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3430250" cy="3976698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7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 customisable">
    <p:bg bwMode="gray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640682" y="4568196"/>
            <a:ext cx="6643902" cy="960538"/>
          </a:xfrm>
        </p:spPr>
        <p:txBody>
          <a:bodyPr anchor="b" anchorCtr="0"/>
          <a:lstStyle>
            <a:lvl1pPr>
              <a:lnSpc>
                <a:spcPct val="105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640682" y="5598706"/>
            <a:ext cx="6643902" cy="74810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de-DE" noProof="0" dirty="0"/>
              <a:t>Haga clic para modificar el estilo de subtítulo del patrón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3640682" y="6545156"/>
            <a:ext cx="6643902" cy="8732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951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rico\Documents\temp\Juan\E\7\jpg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34302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rico\Documents\temp\Juan\E\7\Image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024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14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428" y="722388"/>
            <a:ext cx="12372750" cy="992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428" y="1718649"/>
            <a:ext cx="12372750" cy="4797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678" y="7214889"/>
            <a:ext cx="1276931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altLang="de-DE" dirty="0"/>
              <a:t>&lt;Fecha&gt;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2653" y="7214889"/>
            <a:ext cx="9144731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de-DE" dirty="0"/>
              <a:t>&lt;Pie de </a:t>
            </a:r>
            <a:r>
              <a:rPr lang="en-US" altLang="de-DE" dirty="0" err="1"/>
              <a:t>pagina</a:t>
            </a:r>
            <a:r>
              <a:rPr lang="en-US" altLang="de-DE" dirty="0"/>
              <a:t>&gt;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428" y="7214889"/>
            <a:ext cx="317250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9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41" r:id="rId2"/>
    <p:sldLayoutId id="2147483843" r:id="rId3"/>
    <p:sldLayoutId id="2147483845" r:id="rId4"/>
    <p:sldLayoutId id="2147483840" r:id="rId5"/>
  </p:sldLayoutIdLst>
  <p:hf hdr="0"/>
  <p:txStyles>
    <p:titleStyle>
      <a:lvl1pPr algn="l" defTabSz="1007577" rtl="0" eaLnBrk="1" latinLnBrk="0" hangingPunct="1">
        <a:lnSpc>
          <a:spcPct val="11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342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96684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5026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93368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91710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89501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88394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86736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785078" indent="-198342" algn="l" defTabSz="1007577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2826693" y="4260253"/>
            <a:ext cx="9649071" cy="960538"/>
          </a:xfrm>
        </p:spPr>
        <p:txBody>
          <a:bodyPr/>
          <a:lstStyle/>
          <a:p>
            <a:br>
              <a:rPr lang="es-ES" sz="2800" dirty="0"/>
            </a:br>
            <a:r>
              <a:rPr lang="en-US" sz="2800" dirty="0"/>
              <a:t>The key role of transaction fees in the viability of blockchain technology for audit applications</a:t>
            </a:r>
            <a:endParaRPr lang="es-ES" sz="2800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826693" y="5436815"/>
            <a:ext cx="8280920" cy="748101"/>
          </a:xfrm>
        </p:spPr>
        <p:txBody>
          <a:bodyPr/>
          <a:lstStyle/>
          <a:p>
            <a:r>
              <a:rPr lang="es-ES" dirty="0"/>
              <a:t>48</a:t>
            </a:r>
            <a:r>
              <a:rPr lang="es-ES" baseline="30000" dirty="0"/>
              <a:t>th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n-US" dirty="0"/>
              <a:t>Continuous Auditing and Reporting Symposium </a:t>
            </a:r>
            <a:r>
              <a:rPr lang="es-ES" dirty="0"/>
              <a:t>  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2826693" y="6300911"/>
            <a:ext cx="6643902" cy="973446"/>
          </a:xfrm>
        </p:spPr>
        <p:txBody>
          <a:bodyPr/>
          <a:lstStyle/>
          <a:p>
            <a:r>
              <a:rPr lang="es-ES" sz="1600" dirty="0"/>
              <a:t>Juan Jesús Rico, Raquel Arguedas, Carmen López</a:t>
            </a:r>
          </a:p>
          <a:p>
            <a:r>
              <a:rPr lang="es-ES" sz="1600" dirty="0"/>
              <a:t>Universidad Nacional de Educación a Distancia (UNED)</a:t>
            </a:r>
          </a:p>
          <a:p>
            <a:r>
              <a:rPr lang="es-ES" sz="1600" dirty="0"/>
              <a:t>25th </a:t>
            </a:r>
            <a:r>
              <a:rPr lang="es-ES" sz="1600" dirty="0" err="1"/>
              <a:t>September</a:t>
            </a:r>
            <a:r>
              <a:rPr lang="es-ES" sz="16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0573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 idx="4294967295"/>
          </p:nvPr>
        </p:nvSpPr>
        <p:spPr>
          <a:xfrm>
            <a:off x="800868" y="468263"/>
            <a:ext cx="10018713" cy="649288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8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25th Sept.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12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10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9" name="46 Rectángulo redondeado"/>
          <p:cNvSpPr/>
          <p:nvPr/>
        </p:nvSpPr>
        <p:spPr bwMode="auto">
          <a:xfrm>
            <a:off x="777694" y="1692399"/>
            <a:ext cx="11556358" cy="4536504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</a:rPr>
              <a:t>Blockchain has shown to be a reliable technology, able to provide efficient solutions to different domains besides cryptocurrencies. </a:t>
            </a: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</a:rPr>
              <a:t>Blockchain is able to fit the requirements to record audit information.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</a:rPr>
              <a:t>Concerns on the future evolution of fees, directly linked to the security of the system.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</a:rPr>
              <a:t>Before using this technology for audit a detailed analysis is to be performed, considering advantages &amp; drawbacks of alternative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6238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947373" y="2484487"/>
            <a:ext cx="5635790" cy="960538"/>
          </a:xfrm>
        </p:spPr>
        <p:txBody>
          <a:bodyPr/>
          <a:lstStyle/>
          <a:p>
            <a:r>
              <a:rPr lang="en-GB" sz="4000" dirty="0"/>
              <a:t>Thank you!</a:t>
            </a:r>
            <a:endParaRPr lang="en-GB" sz="5400" dirty="0"/>
          </a:p>
        </p:txBody>
      </p:sp>
      <p:sp>
        <p:nvSpPr>
          <p:cNvPr id="6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25th Sept.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8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11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 bwMode="white">
          <a:xfrm>
            <a:off x="8155285" y="3420591"/>
            <a:ext cx="5184576" cy="960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07577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We are at your disposal for any information, clarification you may require.</a:t>
            </a:r>
          </a:p>
        </p:txBody>
      </p:sp>
    </p:spTree>
    <p:extLst>
      <p:ext uri="{BB962C8B-B14F-4D97-AF65-F5344CB8AC3E}">
        <p14:creationId xmlns:p14="http://schemas.microsoft.com/office/powerpoint/2010/main" val="376264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 bwMode="auto">
          <a:xfrm>
            <a:off x="882476" y="540271"/>
            <a:ext cx="11373287" cy="720080"/>
          </a:xfrm>
          <a:prstGeom prst="roundRect">
            <a:avLst/>
          </a:prstGeom>
          <a:solidFill>
            <a:srgbClr val="9F9FA4">
              <a:alpha val="6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t" anchorCtr="0" compatLnSpc="1">
            <a:prstTxWarp prst="textNoShape">
              <a:avLst/>
            </a:prstTxWarp>
          </a:bodyPr>
          <a:lstStyle/>
          <a:p>
            <a:pPr defTabSz="1149268">
              <a:lnSpc>
                <a:spcPct val="100000"/>
              </a:lnSpc>
              <a:spcAft>
                <a:spcPts val="600"/>
              </a:spcAft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Blockchain, a suitable technology to audit processes </a:t>
            </a:r>
          </a:p>
        </p:txBody>
      </p:sp>
      <p:sp>
        <p:nvSpPr>
          <p:cNvPr id="47" name="46 Rectángulo redondeado"/>
          <p:cNvSpPr/>
          <p:nvPr/>
        </p:nvSpPr>
        <p:spPr bwMode="auto">
          <a:xfrm>
            <a:off x="666453" y="1548383"/>
            <a:ext cx="12169352" cy="2808312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 defTabSz="114926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Since its inception beginning 2009, blockchain technology has shown to be very robust.</a:t>
            </a:r>
          </a:p>
          <a:p>
            <a:pPr marL="342900" indent="-342900" algn="l" defTabSz="114926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Expansion to a wide rage of domains, bringing benefits to different sectors.</a:t>
            </a:r>
          </a:p>
          <a:p>
            <a:pPr marL="342900" indent="-342900" algn="l" defTabSz="114926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Intrinsic characteristics: transparency, autonomy, decentralization, immutability.</a:t>
            </a:r>
          </a:p>
        </p:txBody>
      </p:sp>
      <p:sp>
        <p:nvSpPr>
          <p:cNvPr id="17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25th Sept.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19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2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7" name="46 Rectángulo redondeado"/>
          <p:cNvSpPr/>
          <p:nvPr/>
        </p:nvSpPr>
        <p:spPr bwMode="auto">
          <a:xfrm>
            <a:off x="666453" y="4788743"/>
            <a:ext cx="12169351" cy="2160241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algn="l" defTabSz="114926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300" b="1" dirty="0"/>
              <a:t>Blockchain seems particularly suitable to audit processes:</a:t>
            </a:r>
          </a:p>
          <a:p>
            <a:pPr marL="796191" lvl="1" indent="-342900" algn="l" defTabSz="114926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Capability to record information in a secure way.</a:t>
            </a:r>
          </a:p>
          <a:p>
            <a:pPr marL="796191" lvl="1" indent="-342900" algn="l" defTabSz="114926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Costless digital verification.</a:t>
            </a:r>
          </a:p>
          <a:p>
            <a:pPr marL="796191" lvl="1" indent="-342900" algn="l" defTabSz="114926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Privacy of the entities involved.</a:t>
            </a:r>
          </a:p>
        </p:txBody>
      </p:sp>
    </p:spTree>
    <p:extLst>
      <p:ext uri="{BB962C8B-B14F-4D97-AF65-F5344CB8AC3E}">
        <p14:creationId xmlns:p14="http://schemas.microsoft.com/office/powerpoint/2010/main" val="9567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 bwMode="auto">
          <a:xfrm>
            <a:off x="882477" y="612279"/>
            <a:ext cx="11285188" cy="720080"/>
          </a:xfrm>
          <a:prstGeom prst="roundRect">
            <a:avLst/>
          </a:prstGeom>
          <a:solidFill>
            <a:srgbClr val="9F9FA4">
              <a:alpha val="6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t" anchorCtr="0" compatLnSpc="1">
            <a:prstTxWarp prst="textNoShape">
              <a:avLst/>
            </a:prstTxWarp>
          </a:bodyPr>
          <a:lstStyle/>
          <a:p>
            <a:pPr defTabSz="1149268">
              <a:lnSpc>
                <a:spcPct val="100000"/>
              </a:lnSpc>
              <a:spcAft>
                <a:spcPts val="600"/>
              </a:spcAft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Sustainability of the model in the long-term</a:t>
            </a:r>
          </a:p>
        </p:txBody>
      </p:sp>
      <p:sp>
        <p:nvSpPr>
          <p:cNvPr id="17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25th Sept.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19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3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8" name="46 Rectángulo redondeado"/>
          <p:cNvSpPr/>
          <p:nvPr/>
        </p:nvSpPr>
        <p:spPr bwMode="auto">
          <a:xfrm>
            <a:off x="882477" y="4550685"/>
            <a:ext cx="11287228" cy="2182274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Stability is a must for audit.</a:t>
            </a:r>
          </a:p>
          <a:p>
            <a:pPr marL="342900" indent="-34290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Fees should remain competitive, so that making blockchain useable.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Both parameters (fees &amp; stability) are directly linked.</a:t>
            </a:r>
          </a:p>
        </p:txBody>
      </p:sp>
      <p:sp>
        <p:nvSpPr>
          <p:cNvPr id="10" name="46 Rectángulo redondeado"/>
          <p:cNvSpPr/>
          <p:nvPr/>
        </p:nvSpPr>
        <p:spPr bwMode="auto">
          <a:xfrm>
            <a:off x="882477" y="1500901"/>
            <a:ext cx="11287228" cy="2617736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 fontAlgn="auto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Blockchain is a promising technology, but not without threats.</a:t>
            </a:r>
          </a:p>
          <a:p>
            <a:pPr marL="342900" indent="-342900" algn="l" fontAlgn="auto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A relevant concern, particularly for the public </a:t>
            </a:r>
            <a:r>
              <a:rPr lang="en-GB" sz="2100" b="1" dirty="0" err="1"/>
              <a:t>permissionless</a:t>
            </a:r>
            <a:r>
              <a:rPr lang="en-GB" sz="2100" b="1" dirty="0"/>
              <a:t> blockchain apps., is the funding of participants (network nodes, miners).</a:t>
            </a:r>
          </a:p>
          <a:p>
            <a:pPr marL="342900" indent="-342900" algn="l" fontAlgn="auto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The system stability/security rely on the number of participants.</a:t>
            </a:r>
          </a:p>
          <a:p>
            <a:pPr marL="342900" indent="-342900" algn="l" fontAlgn="auto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dirty="0"/>
              <a:t>In the long-run, the main income for them will be the transaction fees.</a:t>
            </a:r>
          </a:p>
        </p:txBody>
      </p:sp>
    </p:spTree>
    <p:extLst>
      <p:ext uri="{BB962C8B-B14F-4D97-AF65-F5344CB8AC3E}">
        <p14:creationId xmlns:p14="http://schemas.microsoft.com/office/powerpoint/2010/main" val="2789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23th </a:t>
            </a:r>
            <a:r>
              <a:rPr lang="es-ES" altLang="de-DE" sz="1100" dirty="0" err="1">
                <a:solidFill>
                  <a:schemeClr val="bg1"/>
                </a:solidFill>
              </a:rPr>
              <a:t>April</a:t>
            </a:r>
            <a:r>
              <a:rPr lang="es-ES" altLang="de-DE" sz="1100" dirty="0">
                <a:solidFill>
                  <a:schemeClr val="bg1"/>
                </a:solidFill>
              </a:rPr>
              <a:t>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3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4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4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7200799"/>
            <a:ext cx="13430250" cy="396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/>
              <a:t>Prepared by the authors based on data from https://www.blockchain.com/es/charts, retrieved mid-September 2020.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E5151BF-1639-4323-BD3A-64E1940C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86501" cy="35283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C09BE5-8404-4C80-B0D9-08DC2B06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00" y="0"/>
            <a:ext cx="6643749" cy="35283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04D315-7175-4D58-83EB-A6C10905A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528392"/>
            <a:ext cx="6786501" cy="36724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53F116-2B93-4E57-A07B-4FD17B15A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499" y="3528392"/>
            <a:ext cx="6643749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23th </a:t>
            </a:r>
            <a:r>
              <a:rPr lang="es-ES" altLang="de-DE" sz="1100" dirty="0" err="1">
                <a:solidFill>
                  <a:schemeClr val="bg1"/>
                </a:solidFill>
              </a:rPr>
              <a:t>April</a:t>
            </a:r>
            <a:r>
              <a:rPr lang="es-ES" altLang="de-DE" sz="1100" dirty="0">
                <a:solidFill>
                  <a:schemeClr val="bg1"/>
                </a:solidFill>
              </a:rPr>
              <a:t>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3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4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5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7200799"/>
            <a:ext cx="13430250" cy="396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/>
              <a:t>Prepared by the authors based on data from https://www.blockchain.com/es/charts, retrieved mid-September 2020.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E5151BF-1639-4323-BD3A-64E1940C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43025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23th </a:t>
            </a:r>
            <a:r>
              <a:rPr lang="es-ES" altLang="de-DE" sz="1100" dirty="0" err="1">
                <a:solidFill>
                  <a:schemeClr val="bg1"/>
                </a:solidFill>
              </a:rPr>
              <a:t>April</a:t>
            </a:r>
            <a:r>
              <a:rPr lang="es-ES" altLang="de-DE" sz="1100" dirty="0">
                <a:solidFill>
                  <a:schemeClr val="bg1"/>
                </a:solidFill>
              </a:rPr>
              <a:t>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3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4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6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7200799"/>
            <a:ext cx="13430250" cy="396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/>
              <a:t>Prepared by the authors based on data from https://www.blockchain.com/es/charts, retrieved mid-September 2020.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C09BE5-8404-4C80-B0D9-08DC2B067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430249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23th </a:t>
            </a:r>
            <a:r>
              <a:rPr lang="es-ES" altLang="de-DE" sz="1100" dirty="0" err="1">
                <a:solidFill>
                  <a:schemeClr val="bg1"/>
                </a:solidFill>
              </a:rPr>
              <a:t>April</a:t>
            </a:r>
            <a:r>
              <a:rPr lang="es-ES" altLang="de-DE" sz="1100" dirty="0">
                <a:solidFill>
                  <a:schemeClr val="bg1"/>
                </a:solidFill>
              </a:rPr>
              <a:t>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3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4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7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7200799"/>
            <a:ext cx="13430250" cy="396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/>
              <a:t>Prepared by the authors based on data from https://www.blockchain.com/es/charts, retrieved mid-September 2020.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04D315-7175-4D58-83EB-A6C10905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3430252" cy="7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23th </a:t>
            </a:r>
            <a:r>
              <a:rPr lang="es-ES" altLang="de-DE" sz="1100" dirty="0" err="1">
                <a:solidFill>
                  <a:schemeClr val="bg1"/>
                </a:solidFill>
              </a:rPr>
              <a:t>April</a:t>
            </a:r>
            <a:r>
              <a:rPr lang="es-ES" altLang="de-DE" sz="1100" dirty="0">
                <a:solidFill>
                  <a:schemeClr val="bg1"/>
                </a:solidFill>
              </a:rPr>
              <a:t>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3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4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8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7200799"/>
            <a:ext cx="13430250" cy="396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/>
              <a:t>Prepared by the authors based on data from https://www.blockchain.com/es/charts, retrieved mid-September 2020.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53F116-2B93-4E57-A07B-4FD17B15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43025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 bwMode="auto">
          <a:xfrm>
            <a:off x="882477" y="612279"/>
            <a:ext cx="11556358" cy="720080"/>
          </a:xfrm>
          <a:prstGeom prst="roundRect">
            <a:avLst/>
          </a:prstGeom>
          <a:solidFill>
            <a:srgbClr val="9F9FA4">
              <a:alpha val="6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t" anchorCtr="0" compatLnSpc="1">
            <a:prstTxWarp prst="textNoShape">
              <a:avLst/>
            </a:prstTxWarp>
          </a:bodyPr>
          <a:lstStyle/>
          <a:p>
            <a:pPr defTabSz="1149268">
              <a:lnSpc>
                <a:spcPct val="100000"/>
              </a:lnSpc>
              <a:spcAft>
                <a:spcPts val="600"/>
              </a:spcAft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Trends</a:t>
            </a:r>
          </a:p>
        </p:txBody>
      </p:sp>
      <p:sp>
        <p:nvSpPr>
          <p:cNvPr id="17" name="2 Marcador de fecha"/>
          <p:cNvSpPr txBox="1">
            <a:spLocks/>
          </p:cNvSpPr>
          <p:nvPr/>
        </p:nvSpPr>
        <p:spPr>
          <a:xfrm>
            <a:off x="522437" y="7165007"/>
            <a:ext cx="1276350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25th Sept. 2020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8" name="3 Marcador de pie de página"/>
          <p:cNvSpPr txBox="1">
            <a:spLocks/>
          </p:cNvSpPr>
          <p:nvPr/>
        </p:nvSpPr>
        <p:spPr>
          <a:xfrm>
            <a:off x="2394074" y="7165007"/>
            <a:ext cx="756141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altLang="de-DE" sz="1100" dirty="0">
                <a:solidFill>
                  <a:schemeClr val="bg1"/>
                </a:solidFill>
              </a:rPr>
              <a:t>48 WCARS - </a:t>
            </a:r>
            <a:r>
              <a:rPr lang="en-US" sz="1100" dirty="0">
                <a:solidFill>
                  <a:schemeClr val="bg1"/>
                </a:solidFill>
              </a:rPr>
              <a:t>The key role of transaction fees in the viability of blockchain technology for audit applications»</a:t>
            </a:r>
            <a:endParaRPr lang="es-ES" altLang="de-DE" sz="1100" dirty="0">
              <a:solidFill>
                <a:schemeClr val="bg1"/>
              </a:solidFill>
            </a:endParaRPr>
          </a:p>
        </p:txBody>
      </p:sp>
      <p:sp>
        <p:nvSpPr>
          <p:cNvPr id="19" name="14 Marcador de número de diapositiva"/>
          <p:cNvSpPr txBox="1">
            <a:spLocks/>
          </p:cNvSpPr>
          <p:nvPr/>
        </p:nvSpPr>
        <p:spPr>
          <a:xfrm>
            <a:off x="12438835" y="7165007"/>
            <a:ext cx="829018" cy="2381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3291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6579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5987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1316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6645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19740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7303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26321" algn="l" defTabSz="906579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chemeClr val="bg1"/>
                </a:solidFill>
              </a:rPr>
              <a:t>Page </a:t>
            </a:r>
            <a:fld id="{290114C8-F7F2-4E05-9CAE-DDD3D22A4BE8}" type="slidenum">
              <a:rPr lang="de-DE" altLang="de-DE" sz="1100" smtClean="0">
                <a:solidFill>
                  <a:schemeClr val="bg1"/>
                </a:solidFill>
              </a:rPr>
              <a:pPr/>
              <a:t>9</a:t>
            </a:fld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0" name="46 Rectángulo redondeado"/>
          <p:cNvSpPr/>
          <p:nvPr/>
        </p:nvSpPr>
        <p:spPr bwMode="auto">
          <a:xfrm>
            <a:off x="882477" y="1932949"/>
            <a:ext cx="11556358" cy="4439970"/>
          </a:xfrm>
          <a:prstGeom prst="roundRect">
            <a:avLst/>
          </a:prstGeom>
          <a:solidFill>
            <a:srgbClr val="0085AD">
              <a:alpha val="65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A0C5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58" tIns="50379" rIns="100758" bIns="50379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latin typeface="+mj-lt"/>
              </a:rPr>
              <a:t>Even though the problem is identified, today the most relevant blockchain applications do not actively manage the transaction fees.</a:t>
            </a:r>
          </a:p>
          <a:p>
            <a:pPr marL="342900" indent="-34290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Seems to be a consensus on the need for updating the current fee-setting rules.</a:t>
            </a:r>
          </a:p>
          <a:p>
            <a:pPr marL="342900" indent="-34290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Different alternatives are being proposed.</a:t>
            </a:r>
          </a:p>
          <a:p>
            <a:pPr marL="342900" indent="-34290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Some time before the impacts could arise.</a:t>
            </a:r>
          </a:p>
          <a:p>
            <a:pPr marL="342900" indent="-34290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 the meantime, the evolution of the number applications and users using blockchain will be a key factor to get an idea of its future availability.</a:t>
            </a:r>
          </a:p>
        </p:txBody>
      </p:sp>
    </p:spTree>
    <p:extLst>
      <p:ext uri="{BB962C8B-B14F-4D97-AF65-F5344CB8AC3E}">
        <p14:creationId xmlns:p14="http://schemas.microsoft.com/office/powerpoint/2010/main" val="30317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rbus Master PPT Advanced Defence and Space">
  <a:themeElements>
    <a:clrScheme name="Airbus Colours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/>
      </a:spPr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  <a:custClrLst>
    <a:custClr name="Airbus Blue 1">
      <a:srgbClr val="00205B"/>
    </a:custClr>
    <a:custClr name="Airbus Blue 2">
      <a:srgbClr val="00A0C5"/>
    </a:custClr>
    <a:custClr name="Airbus Blue 3">
      <a:srgbClr val="005587"/>
    </a:custClr>
    <a:custClr name="Airbus Blue 4">
      <a:srgbClr val="00ABCD"/>
    </a:custClr>
    <a:custClr name="Airbus Blue 5">
      <a:srgbClr val="0085AD"/>
    </a:custClr>
    <a:custClr name="Airbus Blue 6">
      <a:srgbClr val="33BCD7"/>
    </a:custClr>
    <a:custClr name="Airbus Blue 7">
      <a:srgbClr val="289BBC"/>
    </a:custClr>
    <a:custClr name="Airbus Blue 8">
      <a:srgbClr val="66CDE1"/>
    </a:custClr>
    <a:custClr name="Airbus Blue 9">
      <a:srgbClr val="56B5D1"/>
    </a:custClr>
    <a:custClr name="Airbus Blue 10">
      <a:srgbClr val="99DDEB"/>
    </a:custClr>
    <a:custClr name="Competition Grey 1">
      <a:srgbClr val="46464B"/>
    </a:custClr>
    <a:custClr name="Competition Grey 2">
      <a:srgbClr val="9F9FA4"/>
    </a:custClr>
    <a:custClr name="Competition Grey 3">
      <a:srgbClr val="58585D"/>
    </a:custClr>
    <a:custClr name="Competition Grey 4">
      <a:srgbClr val="B1B1B6"/>
    </a:custClr>
    <a:custClr name="Competition Grey 5">
      <a:srgbClr val="6A6A6F"/>
    </a:custClr>
    <a:custClr name="Competition Grey 6">
      <a:srgbClr val="C2C2C7"/>
    </a:custClr>
    <a:custClr name="Competition Grey 7">
      <a:srgbClr val="7B7B80"/>
    </a:custClr>
    <a:custClr name="Competition Grey 8">
      <a:srgbClr val="D4D4D9"/>
    </a:custClr>
    <a:custClr name="Competition Grey 9">
      <a:srgbClr val="8D8D92"/>
    </a:custClr>
    <a:custClr name="Competition Grey 10">
      <a:srgbClr val="EBEBEB"/>
    </a:custClr>
    <a:custClr name="Airbus v Competition Blue 1">
      <a:srgbClr val="00205B"/>
    </a:custClr>
    <a:custClr name="Airbus v Competition Grey 2">
      <a:srgbClr val="9F9FA4"/>
    </a:custClr>
    <a:custClr name="Airbus v Competition Blue 3">
      <a:srgbClr val="005587"/>
    </a:custClr>
    <a:custClr name="Airbus v Competition Grey 4">
      <a:srgbClr val="B1B1B6"/>
    </a:custClr>
    <a:custClr name="Airbus v Competition Blue 5">
      <a:srgbClr val="0085AD"/>
    </a:custClr>
    <a:custClr name="Airbus v Competition Grey 6">
      <a:srgbClr val="C2C2C7"/>
    </a:custClr>
    <a:custClr name="Airbus v Competition Blue 7">
      <a:srgbClr val="289BBC"/>
    </a:custClr>
    <a:custClr name="Airbus v Competition Grey 8">
      <a:srgbClr val="D4D4D9"/>
    </a:custClr>
    <a:custClr name="Airbus v Competition Blue 9">
      <a:srgbClr val="56B5D1"/>
    </a:custClr>
    <a:custClr name="Airbus v Competition Grey 10">
      <a:srgbClr val="EBEBEB"/>
    </a:custClr>
    <a:custClr name="Highlight colours Green 1">
      <a:srgbClr val="009F4D"/>
    </a:custClr>
    <a:custClr name="Highlight colours Green 2">
      <a:srgbClr val="44BD00"/>
    </a:custClr>
    <a:custClr name="Highlight colours Yellow 1">
      <a:srgbClr val="FFF400"/>
    </a:custClr>
    <a:custClr name="Highlight colours Orange 1">
      <a:srgbClr val="FE8F00"/>
    </a:custClr>
    <a:custClr name="Highlight colours Orange 2">
      <a:srgbClr val="FE5000"/>
    </a:custClr>
    <a:custClr name="Highlight colours Red 1">
      <a:srgbClr val="E4002B"/>
    </a:custClr>
    <a:custClr name="Highlight colours Purple 1">
      <a:srgbClr val="DA1884"/>
    </a:custClr>
    <a:custClr name="Highlight colours Purple 2">
      <a:srgbClr val="A51890"/>
    </a:custClr>
    <a:custClr name="Highlight colours Blue 1">
      <a:srgbClr val="0077C8"/>
    </a:custClr>
    <a:custClr name="Highlight colours Blue 2">
      <a:srgbClr val="00AEC7"/>
    </a:custClr>
    <a:custClr name="Non-competitive colours Green 1">
      <a:srgbClr val="00663C"/>
    </a:custClr>
    <a:custClr name="Non-competitive colours Green 2">
      <a:srgbClr val="618600"/>
    </a:custClr>
    <a:custClr name="Non-competitive colours Yellow 1">
      <a:srgbClr val="BFB700"/>
    </a:custClr>
    <a:custClr name="Non-competitive colours Orange 1">
      <a:srgbClr val="BC6900"/>
    </a:custClr>
    <a:custClr name="Non-competitive colours Orange 2">
      <a:srgbClr val="BF3C00"/>
    </a:custClr>
    <a:custClr name="Non-competitive colours Red 1">
      <a:srgbClr val="A70021"/>
    </a:custClr>
    <a:custClr name="Non-competitive colours Purple 1">
      <a:srgbClr val="930F5A"/>
    </a:custClr>
    <a:custClr name="Non-competitive colours Purple 2">
      <a:srgbClr val="6D0F60"/>
    </a:custClr>
    <a:custClr name="Non-competitive colours Blue 1">
      <a:srgbClr val="005189"/>
    </a:custClr>
    <a:custClr name="Non-competitive colours Blue 2">
      <a:srgbClr val="007789"/>
    </a:custClr>
  </a:custClrLst>
  <a:extLst>
    <a:ext uri="{05A4C25C-085E-4340-85A3-A5531E510DB2}">
      <thm15:themeFamily xmlns:thm15="http://schemas.microsoft.com/office/thememl/2012/main" name="Airbus PPT Advanced Template Defence and Space.potx" id="{85D21AAC-F74F-4FD2-83E9-9026AAED4A18}" vid="{83628ECA-BD85-47E3-9BD7-B3640639D357}"/>
    </a:ext>
  </a:ext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36374</TotalTime>
  <Words>761</Words>
  <Application>Microsoft Office PowerPoint</Application>
  <PresentationFormat>Personalizado</PresentationFormat>
  <Paragraphs>81</Paragraphs>
  <Slides>11</Slides>
  <Notes>11</Notes>
  <HiddenSlides>4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Airbus Master PPT Advanced Defence and Space</vt:lpstr>
      <vt:lpstr> The key role of transaction fees in the viability of blockchain technology for audit applications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Thank you!</vt:lpstr>
    </vt:vector>
  </TitlesOfParts>
  <Company>EADS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runs here on two lines / Arial Regular 30 pt  Subtitle goes here / Arial Regular 20 pt</dc:title>
  <dc:creator>Sassi, Sonia</dc:creator>
  <cp:lastModifiedBy>JUAN JESUS RICO PENA</cp:lastModifiedBy>
  <cp:revision>2028</cp:revision>
  <cp:lastPrinted>2019-02-26T16:31:18Z</cp:lastPrinted>
  <dcterms:created xsi:type="dcterms:W3CDTF">2014-01-20T15:05:14Z</dcterms:created>
  <dcterms:modified xsi:type="dcterms:W3CDTF">2020-09-19T20:00:04Z</dcterms:modified>
</cp:coreProperties>
</file>